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8"/>
  </p:notesMasterIdLst>
  <p:sldIdLst>
    <p:sldId id="256" r:id="rId2"/>
    <p:sldId id="257" r:id="rId3"/>
    <p:sldId id="258" r:id="rId4"/>
    <p:sldId id="259" r:id="rId5"/>
    <p:sldId id="271"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Andale Mono" panose="020B0509000000000004" pitchFamily="49" charset="0"/>
      <p:regular r:id="rId19"/>
    </p:embeddedFont>
    <p:embeddedFont>
      <p:font typeface="open sans" panose="020B0606030504020204" pitchFamily="34" charset="0"/>
      <p:regular r:id="rId20"/>
      <p:bold r:id="rId21"/>
      <p:italic r:id="rId22"/>
      <p:boldItalic r:id="rId23"/>
    </p:embeddedFont>
    <p:embeddedFont>
      <p:font typeface="Proxima Nova" panose="020005060300000200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35"/>
    <p:restoredTop sz="94648"/>
  </p:normalViewPr>
  <p:slideViewPr>
    <p:cSldViewPr snapToGrid="0">
      <p:cViewPr varScale="1">
        <p:scale>
          <a:sx n="162" d="100"/>
          <a:sy n="162" d="100"/>
        </p:scale>
        <p:origin x="23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8e3e78234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8e3e78234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8e3e78234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8e3e7823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8e3e7823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8e3e7823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8e3e7823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8e3e78234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6ba78f735f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6ba78f735f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6ba78f735f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6ba78f735f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e3e78234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e3e78234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8e3e78234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8e3e78234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AC492A80-DF12-7EE0-19E7-6BB57749C8B6}"/>
              </a:ext>
            </a:extLst>
          </p:cNvPr>
          <p:cNvPicPr>
            <a:picLocks noChangeAspect="1"/>
          </p:cNvPicPr>
          <p:nvPr/>
        </p:nvPicPr>
        <p:blipFill>
          <a:blip r:embed="rId3"/>
          <a:stretch>
            <a:fillRect/>
          </a:stretch>
        </p:blipFill>
        <p:spPr>
          <a:xfrm>
            <a:off x="-1" y="0"/>
            <a:ext cx="9225643" cy="5189424"/>
          </a:xfrm>
          <a:prstGeom prst="rect">
            <a:avLst/>
          </a:prstGeom>
        </p:spPr>
      </p:pic>
      <p:sp>
        <p:nvSpPr>
          <p:cNvPr id="105" name="Google Shape;105;p25"/>
          <p:cNvSpPr txBox="1">
            <a:spLocks noGrp="1"/>
          </p:cNvSpPr>
          <p:nvPr>
            <p:ph type="ctrTitle" idx="4294967295"/>
          </p:nvPr>
        </p:nvSpPr>
        <p:spPr>
          <a:xfrm>
            <a:off x="277586" y="460724"/>
            <a:ext cx="6670221" cy="9455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bg1"/>
                </a:solidFill>
              </a:rPr>
              <a:t>Exoplanet Detection</a:t>
            </a:r>
            <a:endParaRPr sz="5400" dirty="0">
              <a:solidFill>
                <a:schemeClr val="bg1"/>
              </a:solidFill>
            </a:endParaRPr>
          </a:p>
        </p:txBody>
      </p:sp>
      <p:sp>
        <p:nvSpPr>
          <p:cNvPr id="106" name="Google Shape;106;p25"/>
          <p:cNvSpPr txBox="1">
            <a:spLocks noGrp="1"/>
          </p:cNvSpPr>
          <p:nvPr>
            <p:ph type="subTitle" idx="4294967295"/>
          </p:nvPr>
        </p:nvSpPr>
        <p:spPr>
          <a:xfrm>
            <a:off x="359456" y="1177568"/>
            <a:ext cx="8123237"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solidFill>
                  <a:schemeClr val="bg1"/>
                </a:solidFill>
                <a:latin typeface="Andale Mono" panose="020B0509000000000004" pitchFamily="49" charset="0"/>
              </a:rPr>
              <a:t>HUNT FOR THE HABITABLE</a:t>
            </a:r>
          </a:p>
          <a:p>
            <a:pPr marL="0" lvl="0" indent="0" algn="l" rtl="0">
              <a:spcBef>
                <a:spcPts val="0"/>
              </a:spcBef>
              <a:spcAft>
                <a:spcPts val="0"/>
              </a:spcAft>
              <a:buNone/>
            </a:pPr>
            <a:r>
              <a:rPr lang="en-IN" sz="1400" dirty="0">
                <a:solidFill>
                  <a:schemeClr val="bg1"/>
                </a:solidFill>
                <a:latin typeface="Andale Mono" panose="020B0509000000000004" pitchFamily="49" charset="0"/>
              </a:rPr>
              <a:t>USING </a:t>
            </a:r>
            <a:r>
              <a:rPr lang="en-IN" sz="1400" b="1" dirty="0">
                <a:solidFill>
                  <a:schemeClr val="bg1"/>
                </a:solidFill>
                <a:latin typeface="Andale Mono" panose="020B0509000000000004" pitchFamily="49" charset="0"/>
              </a:rPr>
              <a:t>MACHINE LEARNING</a:t>
            </a:r>
          </a:p>
        </p:txBody>
      </p:sp>
      <p:cxnSp>
        <p:nvCxnSpPr>
          <p:cNvPr id="107" name="Google Shape;107;p25"/>
          <p:cNvCxnSpPr/>
          <p:nvPr/>
        </p:nvCxnSpPr>
        <p:spPr>
          <a:xfrm>
            <a:off x="461539" y="1871922"/>
            <a:ext cx="500400" cy="0"/>
          </a:xfrm>
          <a:prstGeom prst="straightConnector1">
            <a:avLst/>
          </a:prstGeom>
          <a:noFill/>
          <a:ln w="19050" cap="flat" cmpd="sng">
            <a:solidFill>
              <a:schemeClr val="lt1"/>
            </a:solidFill>
            <a:prstDash val="solid"/>
            <a:round/>
            <a:headEnd type="none" w="med" len="med"/>
            <a:tailEnd type="none" w="med" len="med"/>
          </a:ln>
        </p:spPr>
      </p:cxnSp>
      <p:sp>
        <p:nvSpPr>
          <p:cNvPr id="108" name="Google Shape;108;p25"/>
          <p:cNvSpPr txBox="1"/>
          <p:nvPr/>
        </p:nvSpPr>
        <p:spPr>
          <a:xfrm>
            <a:off x="359456" y="4205833"/>
            <a:ext cx="3462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1"/>
                </a:solidFill>
                <a:latin typeface="Andale Mono" panose="020B0509000000000004" pitchFamily="49" charset="0"/>
                <a:ea typeface="Proxima Nova"/>
                <a:cs typeface="Proxima Nova"/>
                <a:sym typeface="Proxima Nova"/>
              </a:rPr>
              <a:t>Chhavi Gupta(102103322)</a:t>
            </a:r>
            <a:endParaRPr sz="1600" dirty="0">
              <a:solidFill>
                <a:schemeClr val="lt1"/>
              </a:solidFill>
              <a:latin typeface="Andale Mono" panose="020B0509000000000004" pitchFamily="49" charset="0"/>
              <a:ea typeface="Proxima Nova"/>
              <a:cs typeface="Proxima Nova"/>
              <a:sym typeface="Proxima Nova"/>
            </a:endParaRPr>
          </a:p>
          <a:p>
            <a:pPr marL="0" lvl="0" indent="0" algn="l" rtl="0">
              <a:spcBef>
                <a:spcPts val="0"/>
              </a:spcBef>
              <a:spcAft>
                <a:spcPts val="0"/>
              </a:spcAft>
              <a:buNone/>
            </a:pPr>
            <a:r>
              <a:rPr lang="en" sz="1600" dirty="0">
                <a:solidFill>
                  <a:schemeClr val="lt1"/>
                </a:solidFill>
                <a:latin typeface="Andale Mono" panose="020B0509000000000004" pitchFamily="49" charset="0"/>
                <a:ea typeface="Proxima Nova"/>
                <a:cs typeface="Proxima Nova"/>
                <a:sym typeface="Proxima Nova"/>
              </a:rPr>
              <a:t>Angel(102103328)</a:t>
            </a:r>
            <a:endParaRPr sz="1600" dirty="0">
              <a:solidFill>
                <a:schemeClr val="lt1"/>
              </a:solidFill>
              <a:latin typeface="Andale Mono" panose="020B0509000000000004" pitchFamily="49" charset="0"/>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mn-lt"/>
              </a:rPr>
              <a:t>K Nearest </a:t>
            </a:r>
            <a:r>
              <a:rPr lang="en" sz="3600" dirty="0" err="1">
                <a:latin typeface="+mn-lt"/>
              </a:rPr>
              <a:t>Neighbours</a:t>
            </a:r>
            <a:endParaRPr sz="3600" dirty="0">
              <a:latin typeface="+mn-lt"/>
            </a:endParaRPr>
          </a:p>
        </p:txBody>
      </p:sp>
      <p:pic>
        <p:nvPicPr>
          <p:cNvPr id="160" name="Google Shape;160;p33"/>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61" name="Google Shape;161;p33"/>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mn-lt"/>
              </a:rPr>
              <a:t>Logistic Regression</a:t>
            </a:r>
            <a:endParaRPr sz="3600" dirty="0">
              <a:latin typeface="+mn-lt"/>
            </a:endParaRPr>
          </a:p>
        </p:txBody>
      </p:sp>
      <p:pic>
        <p:nvPicPr>
          <p:cNvPr id="167" name="Google Shape;167;p34"/>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68" name="Google Shape;168;p34"/>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mn-lt"/>
              </a:rPr>
              <a:t>Decision Tree Algorithm</a:t>
            </a:r>
            <a:endParaRPr sz="3600" dirty="0">
              <a:latin typeface="+mn-lt"/>
            </a:endParaRPr>
          </a:p>
        </p:txBody>
      </p:sp>
      <p:pic>
        <p:nvPicPr>
          <p:cNvPr id="174" name="Google Shape;174;p35"/>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75" name="Google Shape;175;p35"/>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mn-lt"/>
              </a:rPr>
              <a:t>Bernoulli Naive Bayes</a:t>
            </a:r>
            <a:endParaRPr sz="3600" dirty="0">
              <a:latin typeface="+mn-lt"/>
            </a:endParaRPr>
          </a:p>
        </p:txBody>
      </p:sp>
      <p:pic>
        <p:nvPicPr>
          <p:cNvPr id="181" name="Google Shape;181;p36"/>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82" name="Google Shape;182;p36"/>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mn-lt"/>
              </a:rPr>
              <a:t>Evaluation Results (Accuracy Score) </a:t>
            </a:r>
            <a:endParaRPr sz="3200" dirty="0">
              <a:latin typeface="+mn-lt"/>
            </a:endParaRPr>
          </a:p>
        </p:txBody>
      </p:sp>
      <p:sp>
        <p:nvSpPr>
          <p:cNvPr id="188" name="Google Shape;188;p3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latin typeface="+mn-lt"/>
              </a:rPr>
              <a:t>Support Vector Machine - </a:t>
            </a:r>
            <a:r>
              <a:rPr lang="en" dirty="0">
                <a:solidFill>
                  <a:schemeClr val="dk1"/>
                </a:solidFill>
                <a:highlight>
                  <a:srgbClr val="FFFFFF"/>
                </a:highlight>
                <a:latin typeface="+mn-lt"/>
              </a:rPr>
              <a:t>0.6642664266426642 i.e. 66.426%</a:t>
            </a:r>
            <a:endParaRPr dirty="0">
              <a:solidFill>
                <a:schemeClr val="dk1"/>
              </a:solidFill>
              <a:latin typeface="+mn-lt"/>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latin typeface="+mn-lt"/>
              </a:rPr>
              <a:t>Random Forest Classifier - </a:t>
            </a:r>
            <a:r>
              <a:rPr lang="en" dirty="0">
                <a:solidFill>
                  <a:schemeClr val="dk1"/>
                </a:solidFill>
                <a:highlight>
                  <a:srgbClr val="FFFFFF"/>
                </a:highlight>
                <a:latin typeface="+mn-lt"/>
              </a:rPr>
              <a:t>0.9993999399939995 i.e. 99.939%</a:t>
            </a:r>
            <a:endParaRPr dirty="0">
              <a:solidFill>
                <a:schemeClr val="dk1"/>
              </a:solidFill>
              <a:latin typeface="+mn-lt"/>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latin typeface="+mn-lt"/>
              </a:rPr>
              <a:t>K Nearest </a:t>
            </a:r>
            <a:r>
              <a:rPr lang="en" dirty="0" err="1">
                <a:solidFill>
                  <a:schemeClr val="dk1"/>
                </a:solidFill>
                <a:latin typeface="+mn-lt"/>
              </a:rPr>
              <a:t>Neighbours</a:t>
            </a:r>
            <a:r>
              <a:rPr lang="en" dirty="0">
                <a:solidFill>
                  <a:schemeClr val="dk1"/>
                </a:solidFill>
                <a:latin typeface="+mn-lt"/>
              </a:rPr>
              <a:t> - </a:t>
            </a:r>
            <a:r>
              <a:rPr lang="en" dirty="0">
                <a:solidFill>
                  <a:schemeClr val="dk1"/>
                </a:solidFill>
                <a:highlight>
                  <a:srgbClr val="FFFFFF"/>
                </a:highlight>
                <a:latin typeface="+mn-lt"/>
              </a:rPr>
              <a:t>0.981998199819982 i.e. 98.199%</a:t>
            </a:r>
            <a:endParaRPr dirty="0">
              <a:solidFill>
                <a:schemeClr val="dk1"/>
              </a:solidFill>
              <a:latin typeface="+mn-lt"/>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latin typeface="+mn-lt"/>
              </a:rPr>
              <a:t>Logistic Regression - </a:t>
            </a:r>
            <a:r>
              <a:rPr lang="en" dirty="0">
                <a:solidFill>
                  <a:schemeClr val="dk1"/>
                </a:solidFill>
                <a:highlight>
                  <a:srgbClr val="FFFFFF"/>
                </a:highlight>
                <a:latin typeface="+mn-lt"/>
              </a:rPr>
              <a:t>0.8835883588358836 i.e. 88.358%</a:t>
            </a:r>
            <a:endParaRPr dirty="0">
              <a:solidFill>
                <a:schemeClr val="dk1"/>
              </a:solidFill>
              <a:latin typeface="+mn-lt"/>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latin typeface="+mn-lt"/>
              </a:rPr>
              <a:t>Decision Tree Algorithm - </a:t>
            </a:r>
            <a:r>
              <a:rPr lang="en" dirty="0">
                <a:solidFill>
                  <a:schemeClr val="dk1"/>
                </a:solidFill>
                <a:highlight>
                  <a:srgbClr val="FFFFFF"/>
                </a:highlight>
                <a:latin typeface="+mn-lt"/>
              </a:rPr>
              <a:t>0.933093309330933 i.e. 93.309%</a:t>
            </a:r>
            <a:endParaRPr dirty="0">
              <a:solidFill>
                <a:schemeClr val="dk1"/>
              </a:solidFill>
              <a:latin typeface="+mn-lt"/>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latin typeface="+mn-lt"/>
              </a:rPr>
              <a:t>Bernoulli Naive Bayes - </a:t>
            </a:r>
            <a:r>
              <a:rPr lang="en" dirty="0">
                <a:solidFill>
                  <a:schemeClr val="dk1"/>
                </a:solidFill>
                <a:highlight>
                  <a:srgbClr val="FFFFFF"/>
                </a:highlight>
                <a:latin typeface="+mn-lt"/>
              </a:rPr>
              <a:t>0.8271827182718272 i.e. 82.718%</a:t>
            </a:r>
            <a:endParaRPr dirty="0">
              <a:solidFill>
                <a:schemeClr val="dk1"/>
              </a:solidFill>
              <a:highlight>
                <a:srgbClr val="FFFFFF"/>
              </a:highlight>
              <a:latin typeface="+mn-lt"/>
            </a:endParaRPr>
          </a:p>
          <a:p>
            <a:pPr marL="0" lvl="0" indent="0" algn="l" rtl="0">
              <a:lnSpc>
                <a:spcPct val="100000"/>
              </a:lnSpc>
              <a:spcBef>
                <a:spcPts val="0"/>
              </a:spcBef>
              <a:spcAft>
                <a:spcPts val="0"/>
              </a:spcAft>
              <a:buNone/>
            </a:pPr>
            <a:endParaRPr dirty="0">
              <a:solidFill>
                <a:schemeClr val="dk1"/>
              </a:solidFill>
              <a:highlight>
                <a:srgbClr val="FFFFFF"/>
              </a:highlight>
              <a:latin typeface="+mn-lt"/>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highlight>
                  <a:srgbClr val="FFFFFF"/>
                </a:highlight>
                <a:latin typeface="+mn-lt"/>
              </a:rPr>
              <a:t>So far we had achieved highest accuracy score of 0.9993999399939995 using Random Forest Classifier. Other models that achieved well were K-Nearest </a:t>
            </a:r>
            <a:r>
              <a:rPr lang="en" dirty="0" err="1">
                <a:solidFill>
                  <a:schemeClr val="dk1"/>
                </a:solidFill>
                <a:highlight>
                  <a:srgbClr val="FFFFFF"/>
                </a:highlight>
                <a:latin typeface="+mn-lt"/>
              </a:rPr>
              <a:t>Neighbours</a:t>
            </a:r>
            <a:r>
              <a:rPr lang="en" dirty="0">
                <a:solidFill>
                  <a:schemeClr val="dk1"/>
                </a:solidFill>
                <a:highlight>
                  <a:srgbClr val="FFFFFF"/>
                </a:highlight>
                <a:latin typeface="+mn-lt"/>
              </a:rPr>
              <a:t> and Decision tree algorithm.</a:t>
            </a:r>
            <a:endParaRPr dirty="0">
              <a:solidFill>
                <a:schemeClr val="dk1"/>
              </a:solidFill>
              <a:highlight>
                <a:srgbClr val="FFFFFF"/>
              </a:highlight>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76838"/>
          </a:schemeClr>
        </a:solidFill>
        <a:effectLst/>
      </p:bgPr>
    </p:bg>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90250" y="526350"/>
            <a:ext cx="7908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800" b="1" dirty="0"/>
              <a:t>CONCLUSIONS</a:t>
            </a:r>
            <a:br>
              <a:rPr lang="en-IN" sz="3800" b="1" dirty="0"/>
            </a:br>
            <a:r>
              <a:rPr lang="en" sz="1900" dirty="0"/>
              <a:t>In this project we proposed exoplanet planet detection methods based on classical machine learning. Our method consists of extracting time series features from light curves which are then used as input to our machine learning model. </a:t>
            </a:r>
            <a:br>
              <a:rPr lang="en" sz="1900" dirty="0"/>
            </a:br>
            <a:endParaRPr sz="1900" dirty="0"/>
          </a:p>
        </p:txBody>
      </p:sp>
      <p:pic>
        <p:nvPicPr>
          <p:cNvPr id="2050" name="Picture 2">
            <a:extLst>
              <a:ext uri="{FF2B5EF4-FFF2-40B4-BE49-F238E27FC236}">
                <a16:creationId xmlns:a16="http://schemas.microsoft.com/office/drawing/2014/main" id="{B3918A45-CF85-E467-07E9-FB2751F54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709" y="-1845527"/>
            <a:ext cx="3812041" cy="3862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74D0DB5-52C9-4F22-C8FA-4F9EF85BA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854" y="3240499"/>
            <a:ext cx="4202733" cy="4205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97"/>
        <p:cNvGrpSpPr/>
        <p:nvPr/>
      </p:nvGrpSpPr>
      <p:grpSpPr>
        <a:xfrm>
          <a:off x="0" y="0"/>
          <a:ext cx="0" cy="0"/>
          <a:chOff x="0" y="0"/>
          <a:chExt cx="0" cy="0"/>
        </a:xfrm>
      </p:grpSpPr>
      <p:sp>
        <p:nvSpPr>
          <p:cNvPr id="199" name="Google Shape;199;p39"/>
          <p:cNvSpPr txBox="1">
            <a:spLocks noGrp="1"/>
          </p:cNvSpPr>
          <p:nvPr>
            <p:ph type="title" idx="4294967295"/>
          </p:nvPr>
        </p:nvSpPr>
        <p:spPr>
          <a:xfrm>
            <a:off x="319864" y="881744"/>
            <a:ext cx="2905029" cy="3977248"/>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sz="1400" dirty="0">
                <a:latin typeface="Andale Mono" panose="020B0509000000000004" pitchFamily="49" charset="0"/>
              </a:rPr>
              <a:t>1. Implement various other resampling techniques to address class imbalance problems.</a:t>
            </a:r>
            <a:br>
              <a:rPr lang="en" sz="1400" dirty="0">
                <a:latin typeface="Andale Mono" panose="020B0509000000000004" pitchFamily="49" charset="0"/>
              </a:rPr>
            </a:br>
            <a:br>
              <a:rPr lang="en" sz="1400" dirty="0">
                <a:latin typeface="Andale Mono" panose="020B0509000000000004" pitchFamily="49" charset="0"/>
              </a:rPr>
            </a:br>
            <a:r>
              <a:rPr lang="en" sz="1400" dirty="0">
                <a:latin typeface="Andale Mono" panose="020B0509000000000004" pitchFamily="49" charset="0"/>
              </a:rPr>
              <a:t>2. Tuning hyperparameters of algorithms to achieve greater accuracy scores.</a:t>
            </a:r>
            <a:br>
              <a:rPr lang="en" sz="1400" dirty="0">
                <a:latin typeface="Andale Mono" panose="020B0509000000000004" pitchFamily="49" charset="0"/>
              </a:rPr>
            </a:br>
            <a:br>
              <a:rPr lang="en" sz="1400" dirty="0">
                <a:latin typeface="Andale Mono" panose="020B0509000000000004" pitchFamily="49" charset="0"/>
              </a:rPr>
            </a:br>
            <a:r>
              <a:rPr lang="en" sz="1400" dirty="0">
                <a:latin typeface="Andale Mono" panose="020B0509000000000004" pitchFamily="49" charset="0"/>
              </a:rPr>
              <a:t>3. Test the use of Neural Networks to make more accurate predictions.</a:t>
            </a:r>
            <a:br>
              <a:rPr lang="en" sz="1400" dirty="0">
                <a:latin typeface="Andale Mono" panose="020B0509000000000004" pitchFamily="49" charset="0"/>
              </a:rPr>
            </a:br>
            <a:br>
              <a:rPr lang="en" sz="1400" dirty="0">
                <a:latin typeface="Andale Mono" panose="020B0509000000000004" pitchFamily="49" charset="0"/>
              </a:rPr>
            </a:br>
            <a:r>
              <a:rPr lang="en" sz="1400" dirty="0">
                <a:latin typeface="Andale Mono" panose="020B0509000000000004" pitchFamily="49" charset="0"/>
              </a:rPr>
              <a:t>4. </a:t>
            </a:r>
            <a:r>
              <a:rPr lang="en-IN" sz="1400" dirty="0">
                <a:latin typeface="Andale Mono" panose="020B0509000000000004" pitchFamily="49" charset="0"/>
              </a:rPr>
              <a:t>Aim for real-time detection capabilities, for applications where continuous monitoring of stars is possible</a:t>
            </a:r>
            <a:br>
              <a:rPr lang="en" sz="1400" dirty="0">
                <a:latin typeface="Andale Mono" panose="020B0509000000000004" pitchFamily="49" charset="0"/>
              </a:rPr>
            </a:br>
            <a:endParaRPr sz="1400" dirty="0">
              <a:latin typeface="Andale Mono" panose="020B0509000000000004" pitchFamily="49" charset="0"/>
            </a:endParaRPr>
          </a:p>
        </p:txBody>
      </p:sp>
      <p:pic>
        <p:nvPicPr>
          <p:cNvPr id="1026" name="Picture 2" descr="Looking to the Future of Exoplanet Science - Eos">
            <a:extLst>
              <a:ext uri="{FF2B5EF4-FFF2-40B4-BE49-F238E27FC236}">
                <a16:creationId xmlns:a16="http://schemas.microsoft.com/office/drawing/2014/main" id="{2957A2FF-2D41-8E64-1B22-B8864D2BA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735" y="-122464"/>
            <a:ext cx="7184571" cy="53884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C0CA2E-2D1D-E592-7E65-32B49CF3016A}"/>
              </a:ext>
            </a:extLst>
          </p:cNvPr>
          <p:cNvSpPr txBox="1"/>
          <p:nvPr/>
        </p:nvSpPr>
        <p:spPr>
          <a:xfrm>
            <a:off x="91264" y="234280"/>
            <a:ext cx="6080936" cy="830997"/>
          </a:xfrm>
          <a:prstGeom prst="rect">
            <a:avLst/>
          </a:prstGeom>
          <a:noFill/>
        </p:spPr>
        <p:txBody>
          <a:bodyPr wrap="square">
            <a:spAutoFit/>
          </a:bodyPr>
          <a:lstStyle/>
          <a:p>
            <a:r>
              <a:rPr lang="en-IN" sz="2400" dirty="0">
                <a:latin typeface="Andale Mono" panose="020B0509000000000004" pitchFamily="49" charset="0"/>
              </a:rPr>
              <a:t>FUTURE IMPROVEMENTS</a:t>
            </a:r>
            <a:br>
              <a:rPr lang="en-IN" sz="2400" dirty="0">
                <a:latin typeface="Andale Mono" panose="020B0509000000000004" pitchFamily="49" charset="0"/>
              </a:rPr>
            </a:br>
            <a:endParaRPr lang="en-US" sz="2400" dirty="0">
              <a:latin typeface="Andale Mono" panose="020B05090000000000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65250"/>
          </a:schemeClr>
        </a:solidFill>
        <a:effectLst/>
      </p:bgPr>
    </p:bg>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265500" y="1324950"/>
            <a:ext cx="4045200" cy="2493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3000"/>
              <a:t>This project aims to use </a:t>
            </a:r>
            <a:r>
              <a:rPr lang="en" sz="3000" b="1"/>
              <a:t>Machine Learning Techniques</a:t>
            </a:r>
            <a:r>
              <a:rPr lang="en" sz="3000"/>
              <a:t> to predict Exoplanets using </a:t>
            </a:r>
            <a:r>
              <a:rPr lang="en" sz="3000" b="1"/>
              <a:t>Transit Method</a:t>
            </a:r>
            <a:endParaRPr sz="3000" b="1"/>
          </a:p>
        </p:txBody>
      </p:sp>
      <p:sp>
        <p:nvSpPr>
          <p:cNvPr id="114" name="Google Shape;114;p26"/>
          <p:cNvSpPr txBox="1">
            <a:spLocks noGrp="1"/>
          </p:cNvSpPr>
          <p:nvPr>
            <p:ph type="body" idx="2"/>
          </p:nvPr>
        </p:nvSpPr>
        <p:spPr>
          <a:xfrm>
            <a:off x="4939750" y="614819"/>
            <a:ext cx="3837000" cy="3913862"/>
          </a:xfrm>
          <a:prstGeom prst="rect">
            <a:avLst/>
          </a:prstGeom>
        </p:spPr>
        <p:txBody>
          <a:bodyPr spcFirstLastPara="1" wrap="square" lIns="91425" tIns="91425" rIns="91425" bIns="91425" anchor="ctr" anchorCtr="0">
            <a:spAutoFit/>
          </a:bodyPr>
          <a:lstStyle/>
          <a:p>
            <a:pPr marL="0" lvl="0" indent="0" algn="ctr" rtl="0">
              <a:lnSpc>
                <a:spcPct val="150000"/>
              </a:lnSpc>
              <a:spcBef>
                <a:spcPts val="0"/>
              </a:spcBef>
              <a:spcAft>
                <a:spcPts val="0"/>
              </a:spcAft>
              <a:buNone/>
            </a:pPr>
            <a:r>
              <a:rPr lang="en" sz="3000" b="1" dirty="0"/>
              <a:t>Transit Method</a:t>
            </a:r>
            <a:endParaRPr sz="1600" b="1" dirty="0"/>
          </a:p>
          <a:p>
            <a:pPr marL="0" lvl="0" indent="0" algn="l" rtl="0">
              <a:spcBef>
                <a:spcPts val="0"/>
              </a:spcBef>
              <a:spcAft>
                <a:spcPts val="1600"/>
              </a:spcAft>
              <a:buNone/>
            </a:pPr>
            <a:r>
              <a:rPr lang="en" sz="1600" dirty="0"/>
              <a:t>A Digital-camera-like technology is used to detect and measure tiny intensity dips in a star’s brightness </a:t>
            </a:r>
            <a:r>
              <a:rPr lang="en-IN" sz="1600" b="0" i="0" dirty="0">
                <a:solidFill>
                  <a:schemeClr val="bg1"/>
                </a:solidFill>
                <a:effectLst/>
                <a:latin typeface="open sans" panose="020B0606030504020204" pitchFamily="34" charset="0"/>
              </a:rPr>
              <a:t>as a planet crosses in front of the star. With observations of transiting planets, astronomers can calculate the ratio of a planet’s radius to that of its star — essentially the size of the planet’s shadow — and with that ratio, they can calculate the planet’s size.</a:t>
            </a:r>
            <a:endParaRPr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pic>
        <p:nvPicPr>
          <p:cNvPr id="3" name="Picture 2">
            <a:extLst>
              <a:ext uri="{FF2B5EF4-FFF2-40B4-BE49-F238E27FC236}">
                <a16:creationId xmlns:a16="http://schemas.microsoft.com/office/drawing/2014/main" id="{A2CEE530-9723-F777-E401-230AC8A3E287}"/>
              </a:ext>
            </a:extLst>
          </p:cNvPr>
          <p:cNvPicPr>
            <a:picLocks noChangeAspect="1"/>
          </p:cNvPicPr>
          <p:nvPr/>
        </p:nvPicPr>
        <p:blipFill>
          <a:blip r:embed="rId3"/>
          <a:stretch>
            <a:fillRect/>
          </a:stretch>
        </p:blipFill>
        <p:spPr>
          <a:xfrm>
            <a:off x="1690007" y="667016"/>
            <a:ext cx="7282543" cy="4194745"/>
          </a:xfrm>
          <a:prstGeom prst="rect">
            <a:avLst/>
          </a:prstGeom>
        </p:spPr>
      </p:pic>
      <p:sp>
        <p:nvSpPr>
          <p:cNvPr id="119" name="Google Shape;119;p2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Transit Method</a:t>
            </a:r>
            <a:endParaRPr sz="3600" b="1" dirty="0">
              <a:solidFill>
                <a:schemeClr val="lt1"/>
              </a:solidFill>
            </a:endParaRPr>
          </a:p>
        </p:txBody>
      </p:sp>
      <p:sp>
        <p:nvSpPr>
          <p:cNvPr id="4" name="TextBox 3">
            <a:extLst>
              <a:ext uri="{FF2B5EF4-FFF2-40B4-BE49-F238E27FC236}">
                <a16:creationId xmlns:a16="http://schemas.microsoft.com/office/drawing/2014/main" id="{863E4074-FF45-F62A-ACC7-1B8AA9C0D019}"/>
              </a:ext>
            </a:extLst>
          </p:cNvPr>
          <p:cNvSpPr txBox="1"/>
          <p:nvPr/>
        </p:nvSpPr>
        <p:spPr>
          <a:xfrm>
            <a:off x="404860" y="1798828"/>
            <a:ext cx="2570293" cy="2677656"/>
          </a:xfrm>
          <a:prstGeom prst="rect">
            <a:avLst/>
          </a:prstGeom>
          <a:noFill/>
        </p:spPr>
        <p:txBody>
          <a:bodyPr wrap="square" rtlCol="0">
            <a:spAutoFit/>
          </a:bodyPr>
          <a:lstStyle/>
          <a:p>
            <a:r>
              <a:rPr lang="en-IN" b="1" i="0" dirty="0">
                <a:solidFill>
                  <a:schemeClr val="bg1"/>
                </a:solidFill>
                <a:effectLst/>
                <a:latin typeface="open sans" panose="020B0606030504020204" pitchFamily="34" charset="0"/>
              </a:rPr>
              <a:t>In the demonstration, a star is orbited by a planet. From the graph, it is visible that the starlight intensity drops because it is partially obscured by the planet, given our position. The starlight rises back to its original value once the planets crosses in front of the star.</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Acquiring The Dataset</a:t>
            </a:r>
            <a:endParaRPr sz="3600"/>
          </a:p>
        </p:txBody>
      </p:sp>
      <p:sp>
        <p:nvSpPr>
          <p:cNvPr id="127" name="Google Shape;127;p28"/>
          <p:cNvSpPr txBox="1">
            <a:spLocks noGrp="1"/>
          </p:cNvSpPr>
          <p:nvPr>
            <p:ph type="body" idx="4294967295"/>
          </p:nvPr>
        </p:nvSpPr>
        <p:spPr>
          <a:xfrm>
            <a:off x="311700" y="1630600"/>
            <a:ext cx="40845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is fetched from publicly available </a:t>
            </a:r>
            <a:r>
              <a:rPr lang="en" b="1"/>
              <a:t>NASA’s API</a:t>
            </a:r>
            <a:endParaRPr b="1"/>
          </a:p>
          <a:p>
            <a:pPr marL="457200" lvl="0" indent="-342900" algn="l" rtl="0">
              <a:spcBef>
                <a:spcPts val="1600"/>
              </a:spcBef>
              <a:spcAft>
                <a:spcPts val="0"/>
              </a:spcAft>
              <a:buSzPts val="1800"/>
              <a:buAutoNum type="arabicPeriod"/>
            </a:pPr>
            <a:r>
              <a:rPr lang="en"/>
              <a:t>Dataset is based on </a:t>
            </a:r>
            <a:r>
              <a:rPr lang="en" b="1"/>
              <a:t>Kepler Space Mission</a:t>
            </a:r>
            <a:r>
              <a:rPr lang="en"/>
              <a:t> starlight intensity time series data.</a:t>
            </a:r>
            <a:endParaRPr/>
          </a:p>
          <a:p>
            <a:pPr marL="457200" lvl="0" indent="-342900" algn="l" rtl="0">
              <a:spcBef>
                <a:spcPts val="0"/>
              </a:spcBef>
              <a:spcAft>
                <a:spcPts val="0"/>
              </a:spcAft>
              <a:buSzPts val="1800"/>
              <a:buAutoNum type="arabicPeriod"/>
            </a:pPr>
            <a:r>
              <a:rPr lang="en"/>
              <a:t>It contains data of 5087 potential exoplanet systems it has taken observations on.</a:t>
            </a:r>
            <a:endParaRPr/>
          </a:p>
        </p:txBody>
      </p:sp>
      <p:pic>
        <p:nvPicPr>
          <p:cNvPr id="5122" name="Picture 2" descr="A Brief History Of NASA Read With Pritish Kumar Halder">
            <a:extLst>
              <a:ext uri="{FF2B5EF4-FFF2-40B4-BE49-F238E27FC236}">
                <a16:creationId xmlns:a16="http://schemas.microsoft.com/office/drawing/2014/main" id="{4C79E689-2F15-0B8A-F199-AB7EEE58C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800" y="2488172"/>
            <a:ext cx="4084500" cy="22987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ur galaxy holds at least 300 million potentially habitable planets, NASA  finds | CNN">
            <a:extLst>
              <a:ext uri="{FF2B5EF4-FFF2-40B4-BE49-F238E27FC236}">
                <a16:creationId xmlns:a16="http://schemas.microsoft.com/office/drawing/2014/main" id="{DC1C0103-5A12-059B-D4E3-AF08A229F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800" y="146958"/>
            <a:ext cx="4084500" cy="2237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66251"/>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FAEBA-677B-9C59-7FC8-26652177D6DD}"/>
              </a:ext>
            </a:extLst>
          </p:cNvPr>
          <p:cNvSpPr txBox="1"/>
          <p:nvPr/>
        </p:nvSpPr>
        <p:spPr>
          <a:xfrm>
            <a:off x="302078" y="527154"/>
            <a:ext cx="4735286" cy="738664"/>
          </a:xfrm>
          <a:prstGeom prst="rect">
            <a:avLst/>
          </a:prstGeom>
          <a:noFill/>
        </p:spPr>
        <p:txBody>
          <a:bodyPr wrap="square">
            <a:spAutoFit/>
          </a:bodyPr>
          <a:lstStyle/>
          <a:p>
            <a:r>
              <a:rPr lang="en-IN" b="0" i="0" dirty="0">
                <a:solidFill>
                  <a:srgbClr val="111111"/>
                </a:solidFill>
                <a:effectLst/>
                <a:latin typeface="+mj-lt"/>
              </a:rPr>
              <a:t>The goal is to create a model that can predict the existence of an Exoplanet, utilizing the flux (light intensity) readings from 3198 different stars over time.</a:t>
            </a:r>
            <a:endParaRPr lang="en-US" dirty="0">
              <a:latin typeface="+mj-lt"/>
            </a:endParaRPr>
          </a:p>
        </p:txBody>
      </p:sp>
      <p:pic>
        <p:nvPicPr>
          <p:cNvPr id="4100" name="Picture 4" descr="Weekly literature review #1: Exoplanet detection using deep learning | by  Vishal Upendran | Medium">
            <a:extLst>
              <a:ext uri="{FF2B5EF4-FFF2-40B4-BE49-F238E27FC236}">
                <a16:creationId xmlns:a16="http://schemas.microsoft.com/office/drawing/2014/main" id="{697DD5A9-554E-1B38-F5F6-849C1218B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21" y="1526305"/>
            <a:ext cx="4572000" cy="309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06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mn-lt"/>
              </a:rPr>
              <a:t>DATA PREPROCESSING STEPS</a:t>
            </a:r>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111111"/>
              </a:buClr>
              <a:buSzPts val="1800"/>
              <a:buChar char="●"/>
            </a:pPr>
            <a:r>
              <a:rPr lang="en" b="1" dirty="0">
                <a:solidFill>
                  <a:srgbClr val="111111"/>
                </a:solidFill>
                <a:highlight>
                  <a:srgbClr val="FFFFFF"/>
                </a:highlight>
              </a:rPr>
              <a:t>Label Encoding</a:t>
            </a:r>
            <a:r>
              <a:rPr lang="en" dirty="0">
                <a:solidFill>
                  <a:srgbClr val="111111"/>
                </a:solidFill>
                <a:highlight>
                  <a:srgbClr val="FFFFFF"/>
                </a:highlight>
              </a:rPr>
              <a:t> of target variable to convert it into binary values.</a:t>
            </a:r>
            <a:endParaRPr b="1" dirty="0">
              <a:solidFill>
                <a:srgbClr val="111111"/>
              </a:solidFill>
              <a:highlight>
                <a:srgbClr val="FFFFFF"/>
              </a:highlight>
            </a:endParaRPr>
          </a:p>
          <a:p>
            <a:pPr marL="457200" lvl="0" indent="-342900" algn="l" rtl="0">
              <a:lnSpc>
                <a:spcPct val="100000"/>
              </a:lnSpc>
              <a:spcBef>
                <a:spcPts val="0"/>
              </a:spcBef>
              <a:spcAft>
                <a:spcPts val="0"/>
              </a:spcAft>
              <a:buClr>
                <a:srgbClr val="111111"/>
              </a:buClr>
              <a:buSzPts val="1800"/>
              <a:buChar char="●"/>
            </a:pPr>
            <a:r>
              <a:rPr lang="en" b="1" dirty="0">
                <a:solidFill>
                  <a:srgbClr val="111111"/>
                </a:solidFill>
                <a:highlight>
                  <a:srgbClr val="FFFFFF"/>
                </a:highlight>
              </a:rPr>
              <a:t>PCA (Principal Component Analysis)</a:t>
            </a:r>
            <a:r>
              <a:rPr lang="en" dirty="0">
                <a:solidFill>
                  <a:srgbClr val="111111"/>
                </a:solidFill>
                <a:highlight>
                  <a:srgbClr val="FFFFFF"/>
                </a:highlight>
              </a:rPr>
              <a:t> to reduce the ‘curse of dimensionality’ in such dataset with a large number of features.(</a:t>
            </a:r>
            <a:r>
              <a:rPr lang="en-IN" b="0" i="0" dirty="0">
                <a:solidFill>
                  <a:srgbClr val="111111"/>
                </a:solidFill>
                <a:effectLst/>
                <a:latin typeface="open sans" panose="020B0606030504020204" pitchFamily="34" charset="0"/>
              </a:rPr>
              <a:t>5087 rows &amp; 3198 columns)</a:t>
            </a:r>
            <a:endParaRPr dirty="0">
              <a:solidFill>
                <a:srgbClr val="111111"/>
              </a:solidFill>
              <a:highlight>
                <a:srgbClr val="FFFFFF"/>
              </a:highlight>
            </a:endParaRPr>
          </a:p>
          <a:p>
            <a:pPr marL="457200" lvl="0" indent="-342900" algn="l" rtl="0">
              <a:lnSpc>
                <a:spcPct val="100000"/>
              </a:lnSpc>
              <a:spcBef>
                <a:spcPts val="0"/>
              </a:spcBef>
              <a:spcAft>
                <a:spcPts val="0"/>
              </a:spcAft>
              <a:buClr>
                <a:srgbClr val="111111"/>
              </a:buClr>
              <a:buSzPts val="1800"/>
              <a:buChar char="●"/>
            </a:pPr>
            <a:r>
              <a:rPr lang="en" b="1" dirty="0">
                <a:solidFill>
                  <a:srgbClr val="111111"/>
                </a:solidFill>
                <a:highlight>
                  <a:srgbClr val="FFFFFF"/>
                </a:highlight>
              </a:rPr>
              <a:t>Data Normalization</a:t>
            </a:r>
            <a:r>
              <a:rPr lang="en" dirty="0">
                <a:solidFill>
                  <a:srgbClr val="111111"/>
                </a:solidFill>
                <a:highlight>
                  <a:srgbClr val="FFFFFF"/>
                </a:highlight>
              </a:rPr>
              <a:t> to change the values of numerical columns to a common scale, without distorting differences in range of values.</a:t>
            </a:r>
            <a:endParaRPr dirty="0">
              <a:solidFill>
                <a:srgbClr val="111111"/>
              </a:solidFill>
              <a:highlight>
                <a:srgbClr val="FFFFFF"/>
              </a:highlight>
            </a:endParaRPr>
          </a:p>
          <a:p>
            <a:pPr marL="457200" lvl="0" indent="-342900" algn="l" rtl="0">
              <a:lnSpc>
                <a:spcPct val="100000"/>
              </a:lnSpc>
              <a:spcBef>
                <a:spcPts val="0"/>
              </a:spcBef>
              <a:spcAft>
                <a:spcPts val="0"/>
              </a:spcAft>
              <a:buClr>
                <a:srgbClr val="111111"/>
              </a:buClr>
              <a:buSzPts val="1800"/>
              <a:buChar char="●"/>
            </a:pPr>
            <a:r>
              <a:rPr lang="en" b="1" dirty="0">
                <a:solidFill>
                  <a:srgbClr val="111111"/>
                </a:solidFill>
                <a:highlight>
                  <a:srgbClr val="FFFFFF"/>
                </a:highlight>
              </a:rPr>
              <a:t>Laplace-Gaussian Filter</a:t>
            </a:r>
            <a:r>
              <a:rPr lang="en" dirty="0">
                <a:solidFill>
                  <a:srgbClr val="111111"/>
                </a:solidFill>
                <a:highlight>
                  <a:srgbClr val="FFFFFF"/>
                </a:highlight>
              </a:rPr>
              <a:t> because averages of samples of observations of random variables independently drawn from the same distribution converge in distribution to the normal.</a:t>
            </a:r>
            <a:endParaRPr dirty="0">
              <a:solidFill>
                <a:srgbClr val="111111"/>
              </a:solidFill>
              <a:highlight>
                <a:srgbClr val="FFFFFF"/>
              </a:highlight>
            </a:endParaRPr>
          </a:p>
          <a:p>
            <a:pPr marL="457200" lvl="0" indent="-342900" algn="l" rtl="0">
              <a:lnSpc>
                <a:spcPct val="100000"/>
              </a:lnSpc>
              <a:spcBef>
                <a:spcPts val="0"/>
              </a:spcBef>
              <a:spcAft>
                <a:spcPts val="0"/>
              </a:spcAft>
              <a:buClr>
                <a:srgbClr val="111111"/>
              </a:buClr>
              <a:buSzPts val="1800"/>
              <a:buChar char="●"/>
            </a:pPr>
            <a:r>
              <a:rPr lang="en" b="1" dirty="0">
                <a:solidFill>
                  <a:srgbClr val="111111"/>
                </a:solidFill>
                <a:highlight>
                  <a:srgbClr val="FFFFFF"/>
                </a:highlight>
              </a:rPr>
              <a:t>SMOTE Resampling Method</a:t>
            </a:r>
            <a:r>
              <a:rPr lang="en" dirty="0">
                <a:solidFill>
                  <a:srgbClr val="111111"/>
                </a:solidFill>
                <a:highlight>
                  <a:srgbClr val="FFFFFF"/>
                </a:highlight>
              </a:rPr>
              <a:t> to create synthetic samples of minority class equal to majority class.</a:t>
            </a:r>
            <a:endParaRPr dirty="0">
              <a:solidFill>
                <a:srgbClr val="111111"/>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74358"/>
          </a:schemeClr>
        </a:solid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dirty="0"/>
              <a:t>Machine Learning Models</a:t>
            </a:r>
            <a:r>
              <a:rPr lang="en" sz="3800" dirty="0"/>
              <a:t> used</a:t>
            </a:r>
            <a:endParaRPr sz="3800" dirty="0"/>
          </a:p>
          <a:p>
            <a:pPr marL="457200" lvl="0" indent="-330200" algn="l" rtl="0">
              <a:spcBef>
                <a:spcPts val="1000"/>
              </a:spcBef>
              <a:spcAft>
                <a:spcPts val="0"/>
              </a:spcAft>
              <a:buSzPts val="1600"/>
              <a:buChar char="●"/>
            </a:pPr>
            <a:r>
              <a:rPr lang="en" sz="1600" dirty="0"/>
              <a:t>Support Vector Machine</a:t>
            </a:r>
            <a:endParaRPr sz="1600" dirty="0"/>
          </a:p>
          <a:p>
            <a:pPr marL="457200" lvl="0" indent="-330200" algn="l" rtl="0">
              <a:spcBef>
                <a:spcPts val="0"/>
              </a:spcBef>
              <a:spcAft>
                <a:spcPts val="0"/>
              </a:spcAft>
              <a:buSzPts val="1600"/>
              <a:buChar char="●"/>
            </a:pPr>
            <a:r>
              <a:rPr lang="en" sz="1600" dirty="0"/>
              <a:t>Random Forest Classifier</a:t>
            </a:r>
            <a:endParaRPr sz="1600" dirty="0"/>
          </a:p>
          <a:p>
            <a:pPr marL="457200" lvl="0" indent="-330200" algn="l" rtl="0">
              <a:spcBef>
                <a:spcPts val="0"/>
              </a:spcBef>
              <a:spcAft>
                <a:spcPts val="0"/>
              </a:spcAft>
              <a:buSzPts val="1600"/>
              <a:buChar char="●"/>
            </a:pPr>
            <a:r>
              <a:rPr lang="en" sz="1600" dirty="0"/>
              <a:t>K Nearest Neighbors</a:t>
            </a:r>
            <a:endParaRPr sz="1600" dirty="0"/>
          </a:p>
          <a:p>
            <a:pPr marL="457200" lvl="0" indent="-330200" algn="l" rtl="0">
              <a:spcBef>
                <a:spcPts val="0"/>
              </a:spcBef>
              <a:spcAft>
                <a:spcPts val="0"/>
              </a:spcAft>
              <a:buSzPts val="1600"/>
              <a:buChar char="●"/>
            </a:pPr>
            <a:r>
              <a:rPr lang="en" sz="1600" dirty="0"/>
              <a:t>Logistic Regression</a:t>
            </a:r>
            <a:endParaRPr sz="1600" dirty="0"/>
          </a:p>
          <a:p>
            <a:pPr marL="457200" lvl="0" indent="-330200" algn="l" rtl="0">
              <a:spcBef>
                <a:spcPts val="0"/>
              </a:spcBef>
              <a:spcAft>
                <a:spcPts val="0"/>
              </a:spcAft>
              <a:buSzPts val="1600"/>
              <a:buChar char="●"/>
            </a:pPr>
            <a:r>
              <a:rPr lang="en" sz="1600" dirty="0"/>
              <a:t>Decision Tree Algorithm</a:t>
            </a:r>
            <a:endParaRPr sz="1600" dirty="0"/>
          </a:p>
          <a:p>
            <a:pPr marL="457200" lvl="0" indent="-330200" algn="l" rtl="0">
              <a:spcBef>
                <a:spcPts val="0"/>
              </a:spcBef>
              <a:spcAft>
                <a:spcPts val="0"/>
              </a:spcAft>
              <a:buSzPts val="1600"/>
              <a:buChar char="●"/>
            </a:pPr>
            <a:r>
              <a:rPr lang="en" sz="1600" dirty="0"/>
              <a:t>Bernoulli Naive Bayes</a:t>
            </a:r>
            <a:endParaRPr sz="1600" dirty="0"/>
          </a:p>
        </p:txBody>
      </p:sp>
      <p:pic>
        <p:nvPicPr>
          <p:cNvPr id="3074" name="Picture 2">
            <a:extLst>
              <a:ext uri="{FF2B5EF4-FFF2-40B4-BE49-F238E27FC236}">
                <a16:creationId xmlns:a16="http://schemas.microsoft.com/office/drawing/2014/main" id="{6F208855-63DE-4A34-A6EB-BAE87E87E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662" y="0"/>
            <a:ext cx="4348541" cy="4767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mn-lt"/>
              </a:rPr>
              <a:t>Support Vector Machines</a:t>
            </a:r>
            <a:endParaRPr sz="3600" dirty="0">
              <a:latin typeface="+mn-lt"/>
            </a:endParaRPr>
          </a:p>
        </p:txBody>
      </p:sp>
      <p:pic>
        <p:nvPicPr>
          <p:cNvPr id="146" name="Google Shape;146;p31"/>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47" name="Google Shape;147;p31"/>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mn-lt"/>
              </a:rPr>
              <a:t>Random Forest Classifier</a:t>
            </a:r>
            <a:endParaRPr sz="3600" dirty="0">
              <a:latin typeface="+mn-lt"/>
            </a:endParaRPr>
          </a:p>
        </p:txBody>
      </p:sp>
      <p:pic>
        <p:nvPicPr>
          <p:cNvPr id="153" name="Google Shape;153;p32"/>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54" name="Google Shape;154;p32"/>
          <p:cNvPicPr preferRelativeResize="0"/>
          <p:nvPr/>
        </p:nvPicPr>
        <p:blipFill>
          <a:blip r:embed="rId4">
            <a:alphaModFix/>
          </a:blip>
          <a:stretch>
            <a:fillRect/>
          </a:stretch>
        </p:blipFill>
        <p:spPr>
          <a:xfrm>
            <a:off x="4669875" y="1160408"/>
            <a:ext cx="4162425" cy="2838450"/>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578</Words>
  <Application>Microsoft Macintosh PowerPoint</Application>
  <PresentationFormat>On-screen Show (16:9)</PresentationFormat>
  <Paragraphs>46</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Andale Mono</vt:lpstr>
      <vt:lpstr>Arial</vt:lpstr>
      <vt:lpstr>open sans</vt:lpstr>
      <vt:lpstr>Proxima Nova</vt:lpstr>
      <vt:lpstr>Spearmint</vt:lpstr>
      <vt:lpstr>Exoplanet Detection</vt:lpstr>
      <vt:lpstr>This project aims to use Machine Learning Techniques to predict Exoplanets using Transit Method</vt:lpstr>
      <vt:lpstr>Transit Method</vt:lpstr>
      <vt:lpstr>Acquiring The Dataset</vt:lpstr>
      <vt:lpstr>PowerPoint Presentation</vt:lpstr>
      <vt:lpstr>DATA PREPROCESSING STEPS</vt:lpstr>
      <vt:lpstr>Machine Learning Models used Support Vector Machine Random Forest Classifier K Nearest Neighbors Logistic Regression Decision Tree Algorithm Bernoulli Naive Bayes</vt:lpstr>
      <vt:lpstr>Support Vector Machines</vt:lpstr>
      <vt:lpstr>Random Forest Classifier</vt:lpstr>
      <vt:lpstr>K Nearest Neighbours</vt:lpstr>
      <vt:lpstr>Logistic Regression</vt:lpstr>
      <vt:lpstr>Decision Tree Algorithm</vt:lpstr>
      <vt:lpstr>Bernoulli Naive Bayes</vt:lpstr>
      <vt:lpstr>Evaluation Results (Accuracy Score) </vt:lpstr>
      <vt:lpstr>CONCLUSIONS In this project we proposed exoplanet planet detection methods based on classical machine learning. Our method consists of extracting time series features from light curves which are then used as input to our machine learning model.  </vt:lpstr>
      <vt:lpstr>1. Implement various other resampling techniques to address class imbalance problems.  2. Tuning hyperparameters of algorithms to achieve greater accuracy scores.  3. Test the use of Neural Networks to make more accurate predictions.  4. Aim for real-time detection capabilities, for applications where continuous monitoring of stars is possible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 Detection</dc:title>
  <cp:lastModifiedBy>chhavi gupta</cp:lastModifiedBy>
  <cp:revision>5</cp:revision>
  <dcterms:modified xsi:type="dcterms:W3CDTF">2023-11-20T18:48:38Z</dcterms:modified>
</cp:coreProperties>
</file>